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89" r:id="rId2"/>
    <p:sldId id="290" r:id="rId3"/>
    <p:sldId id="325" r:id="rId4"/>
    <p:sldId id="326" r:id="rId5"/>
    <p:sldId id="324" r:id="rId6"/>
    <p:sldId id="327" r:id="rId7"/>
    <p:sldId id="295" r:id="rId8"/>
  </p:sldIdLst>
  <p:sldSz cx="10799763" cy="7199313"/>
  <p:notesSz cx="6858000" cy="9144000"/>
  <p:embeddedFontLst>
    <p:embeddedFont>
      <p:font typeface="Neue Haas Grotesk Text Pro" panose="020B0504020202020204" pitchFamily="34" charset="0"/>
      <p:regular r:id="rId11"/>
      <p:bold r:id="rId12"/>
      <p:italic r:id="rId13"/>
      <p:boldItalic r:id="rId14"/>
    </p:embeddedFont>
    <p:embeddedFont>
      <p:font typeface="Nexa Extra Light" panose="00000200000000000000" pitchFamily="2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BE9C6D"/>
    <a:srgbClr val="FFF4E4"/>
    <a:srgbClr val="194A68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89" autoAdjust="0"/>
  </p:normalViewPr>
  <p:slideViewPr>
    <p:cSldViewPr snapToGrid="0" showGuides="1">
      <p:cViewPr varScale="1">
        <p:scale>
          <a:sx n="83" d="100"/>
          <a:sy n="83" d="100"/>
        </p:scale>
        <p:origin x="667" y="67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C416C-222F-4402-F9D7-9138CA65F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1447873-5C6C-2F9C-C085-592067377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F90067-5277-CAE4-C127-A514F66D6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Exercício 1 – Cada conversa um novo contexto... Exercício 2 – Degradação de contexto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FDF9A5-2B25-AE22-9749-BD2DBFF60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72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14/10/2025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365194" y="4939528"/>
            <a:ext cx="7633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A </a:t>
            </a:r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JANELA</a:t>
            </a:r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 DE CONTEXTO</a:t>
            </a:r>
            <a:endParaRPr lang="pt-BR" sz="48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146126E-257C-B607-F6D3-DC2C1CFCB6EE}"/>
              </a:ext>
            </a:extLst>
          </p:cNvPr>
          <p:cNvSpPr txBox="1"/>
          <p:nvPr/>
        </p:nvSpPr>
        <p:spPr>
          <a:xfrm>
            <a:off x="3114254" y="523411"/>
            <a:ext cx="4246981" cy="83099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FFF4E4"/>
                </a:solidFill>
                <a:latin typeface="Nexa Extra Light" panose="00000200000000000000" pitchFamily="2" charset="0"/>
              </a:rPr>
              <a:t>A IMPORTÂNCIA DA JANELA DE CONTEXTO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BB3C4111-203B-A21A-A372-AA44787DD523}"/>
              </a:ext>
            </a:extLst>
          </p:cNvPr>
          <p:cNvSpPr/>
          <p:nvPr/>
        </p:nvSpPr>
        <p:spPr>
          <a:xfrm>
            <a:off x="793919" y="2177554"/>
            <a:ext cx="2386707" cy="257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30"/>
              </a:lnSpc>
            </a:pPr>
            <a:r>
              <a:rPr lang="en-US" sz="2000" b="1" dirty="0">
                <a:solidFill>
                  <a:srgbClr val="FFFF00"/>
                </a:solidFill>
                <a:latin typeface="Nexa Extra Light" panose="00000200000000000000" pitchFamily="2" charset="0"/>
                <a:cs typeface="Poppins" pitchFamily="34" charset="-120"/>
              </a:rPr>
              <a:t>CONCEITO</a:t>
            </a:r>
            <a:endParaRPr lang="en-US" sz="2000" b="1" dirty="0">
              <a:solidFill>
                <a:srgbClr val="FFFF00"/>
              </a:solidFill>
              <a:latin typeface="Nexa Extra Light" panose="00000200000000000000" pitchFamily="2" charset="0"/>
            </a:endParaRPr>
          </a:p>
        </p:txBody>
      </p:sp>
      <p:sp>
        <p:nvSpPr>
          <p:cNvPr id="33" name="Text 6">
            <a:extLst>
              <a:ext uri="{FF2B5EF4-FFF2-40B4-BE49-F238E27FC236}">
                <a16:creationId xmlns:a16="http://schemas.microsoft.com/office/drawing/2014/main" id="{5AAE08E5-027A-0EA6-3395-32EAB021BD72}"/>
              </a:ext>
            </a:extLst>
          </p:cNvPr>
          <p:cNvSpPr/>
          <p:nvPr/>
        </p:nvSpPr>
        <p:spPr>
          <a:xfrm>
            <a:off x="793919" y="2534245"/>
            <a:ext cx="4428530" cy="1055688"/>
          </a:xfrm>
          <a:prstGeom prst="rect">
            <a:avLst/>
          </a:prstGeom>
          <a:solidFill>
            <a:schemeClr val="tx1">
              <a:alpha val="74000"/>
            </a:schemeClr>
          </a:solidFill>
          <a:ln/>
        </p:spPr>
        <p:txBody>
          <a:bodyPr wrap="square" rtlCol="0" anchor="t"/>
          <a:lstStyle/>
          <a:p>
            <a:pPr>
              <a:lnSpc>
                <a:spcPts val="2078"/>
              </a:lnSpc>
            </a:pP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Assim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como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uma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calculadora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tem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limite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de “input”,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os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LLMs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também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só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conseguem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prestar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atenção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em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uma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quantidade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limitada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da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texto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.</a:t>
            </a:r>
            <a:endParaRPr lang="en-US" sz="2000" b="1" dirty="0">
              <a:latin typeface="Nexa Extra Light" panose="00000200000000000000" pitchFamily="2" charset="0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A4A883CB-D1B9-4634-DA54-C1FFF93CAE25}"/>
              </a:ext>
            </a:extLst>
          </p:cNvPr>
          <p:cNvSpPr/>
          <p:nvPr/>
        </p:nvSpPr>
        <p:spPr>
          <a:xfrm>
            <a:off x="420130" y="2187144"/>
            <a:ext cx="324852" cy="348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Nexa Extra Light" panose="00000200000000000000" pitchFamily="2" charset="0"/>
              </a:rPr>
              <a:t>1</a:t>
            </a:r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98033E72-0F7D-33C6-8512-396F9F7526A3}"/>
              </a:ext>
            </a:extLst>
          </p:cNvPr>
          <p:cNvSpPr/>
          <p:nvPr/>
        </p:nvSpPr>
        <p:spPr>
          <a:xfrm>
            <a:off x="738927" y="4328436"/>
            <a:ext cx="2386707" cy="257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30"/>
              </a:lnSpc>
            </a:pPr>
            <a:r>
              <a:rPr lang="en-US" sz="2000" b="1" dirty="0">
                <a:solidFill>
                  <a:srgbClr val="FFFF00"/>
                </a:solidFill>
                <a:latin typeface="Nexa Extra Light" panose="00000200000000000000" pitchFamily="2" charset="0"/>
                <a:cs typeface="Poppins" pitchFamily="34" charset="-120"/>
              </a:rPr>
              <a:t>LIMITES</a:t>
            </a:r>
            <a:endParaRPr lang="en-US" sz="2000" b="1" dirty="0">
              <a:solidFill>
                <a:srgbClr val="FFFF00"/>
              </a:solidFill>
              <a:latin typeface="Nexa Extra Light" panose="00000200000000000000" pitchFamily="2" charset="0"/>
            </a:endParaRPr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F6F36D17-43C4-11FB-C4C7-E656992268CF}"/>
              </a:ext>
            </a:extLst>
          </p:cNvPr>
          <p:cNvSpPr/>
          <p:nvPr/>
        </p:nvSpPr>
        <p:spPr>
          <a:xfrm>
            <a:off x="738926" y="4685127"/>
            <a:ext cx="4587217" cy="1654970"/>
          </a:xfrm>
          <a:prstGeom prst="rect">
            <a:avLst/>
          </a:prstGeom>
          <a:solidFill>
            <a:schemeClr val="tx1">
              <a:alpha val="74000"/>
            </a:schemeClr>
          </a:solidFill>
          <a:ln/>
        </p:spPr>
        <p:txBody>
          <a:bodyPr wrap="square" rtlCol="0" anchor="t"/>
          <a:lstStyle/>
          <a:p>
            <a:pPr>
              <a:lnSpc>
                <a:spcPts val="2078"/>
              </a:lnSpc>
            </a:pP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Quando o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usuário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extrapola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a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janela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contexto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, as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informações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antigas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vão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se “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apagando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” (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memória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deslizante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). </a:t>
            </a:r>
          </a:p>
          <a:p>
            <a:pPr>
              <a:lnSpc>
                <a:spcPts val="2078"/>
              </a:lnSpc>
            </a:pP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Documentos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longos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podem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gerar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degradação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contexto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e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perda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de partes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relevantes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(lost in </a:t>
            </a:r>
            <a:r>
              <a:rPr lang="en-US" sz="2000" b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the middle)</a:t>
            </a:r>
            <a:endParaRPr lang="en-US" sz="2000" b="1" dirty="0">
              <a:latin typeface="Nexa Extra Light" panose="00000200000000000000" pitchFamily="2" charset="0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5CE1B2E-46ED-734F-4A91-5FF8F7AC1DB6}"/>
              </a:ext>
            </a:extLst>
          </p:cNvPr>
          <p:cNvSpPr/>
          <p:nvPr/>
        </p:nvSpPr>
        <p:spPr>
          <a:xfrm>
            <a:off x="365138" y="4338026"/>
            <a:ext cx="324852" cy="348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Nexa Extra Light" panose="00000200000000000000" pitchFamily="2" charset="0"/>
              </a:rPr>
              <a:t>2</a:t>
            </a:r>
          </a:p>
        </p:txBody>
      </p:sp>
      <p:sp>
        <p:nvSpPr>
          <p:cNvPr id="41" name="Text 5">
            <a:extLst>
              <a:ext uri="{FF2B5EF4-FFF2-40B4-BE49-F238E27FC236}">
                <a16:creationId xmlns:a16="http://schemas.microsoft.com/office/drawing/2014/main" id="{57762BBB-8912-272F-57B9-FCDCFA5476F9}"/>
              </a:ext>
            </a:extLst>
          </p:cNvPr>
          <p:cNvSpPr/>
          <p:nvPr/>
        </p:nvSpPr>
        <p:spPr>
          <a:xfrm>
            <a:off x="5865112" y="2177554"/>
            <a:ext cx="2386707" cy="257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30"/>
              </a:lnSpc>
            </a:pPr>
            <a:r>
              <a:rPr lang="en-US" sz="2000" b="1" dirty="0">
                <a:solidFill>
                  <a:srgbClr val="FFFF00"/>
                </a:solidFill>
                <a:latin typeface="Nexa Extra Light" panose="00000200000000000000" pitchFamily="2" charset="0"/>
                <a:cs typeface="Poppins" pitchFamily="34" charset="-120"/>
              </a:rPr>
              <a:t>APRENDIZADO IN-CONTEXT</a:t>
            </a:r>
            <a:endParaRPr lang="en-US" sz="2000" b="1" dirty="0">
              <a:solidFill>
                <a:srgbClr val="FFFF00"/>
              </a:solidFill>
              <a:latin typeface="Nexa Extra Light" panose="00000200000000000000" pitchFamily="2" charset="0"/>
            </a:endParaRPr>
          </a:p>
        </p:txBody>
      </p:sp>
      <p:sp>
        <p:nvSpPr>
          <p:cNvPr id="42" name="Text 6">
            <a:extLst>
              <a:ext uri="{FF2B5EF4-FFF2-40B4-BE49-F238E27FC236}">
                <a16:creationId xmlns:a16="http://schemas.microsoft.com/office/drawing/2014/main" id="{2015A4D0-243B-024A-6E71-0A52167722D1}"/>
              </a:ext>
            </a:extLst>
          </p:cNvPr>
          <p:cNvSpPr/>
          <p:nvPr/>
        </p:nvSpPr>
        <p:spPr>
          <a:xfrm>
            <a:off x="5865112" y="2534244"/>
            <a:ext cx="4428530" cy="1194909"/>
          </a:xfrm>
          <a:prstGeom prst="rect">
            <a:avLst/>
          </a:prstGeom>
          <a:solidFill>
            <a:schemeClr val="tx1">
              <a:alpha val="74000"/>
            </a:schemeClr>
          </a:solidFill>
          <a:ln/>
        </p:spPr>
        <p:txBody>
          <a:bodyPr wrap="square" rtlCol="0" anchor="t"/>
          <a:lstStyle/>
          <a:p>
            <a:pPr>
              <a:lnSpc>
                <a:spcPts val="2078"/>
              </a:lnSpc>
            </a:pP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O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usuário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tem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o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poder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de “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ensinar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”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novos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conhecimentos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e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novas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tarefas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respeitado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o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limite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da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janela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contexto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.</a:t>
            </a:r>
            <a:endParaRPr lang="en-US" sz="2000" b="1" dirty="0">
              <a:latin typeface="Nexa Extra Light" panose="00000200000000000000" pitchFamily="2" charset="0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4DE06F9-3567-73BC-A91F-6062FFF42C71}"/>
              </a:ext>
            </a:extLst>
          </p:cNvPr>
          <p:cNvSpPr/>
          <p:nvPr/>
        </p:nvSpPr>
        <p:spPr>
          <a:xfrm>
            <a:off x="5491323" y="2187144"/>
            <a:ext cx="324852" cy="348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Nexa Extra Light" panose="00000200000000000000" pitchFamily="2" charset="0"/>
              </a:rPr>
              <a:t>3</a:t>
            </a:r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56E4516E-D188-636B-17E5-C0C10FB9F782}"/>
              </a:ext>
            </a:extLst>
          </p:cNvPr>
          <p:cNvSpPr/>
          <p:nvPr/>
        </p:nvSpPr>
        <p:spPr>
          <a:xfrm>
            <a:off x="5810120" y="4328436"/>
            <a:ext cx="2386707" cy="257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30"/>
              </a:lnSpc>
            </a:pPr>
            <a:r>
              <a:rPr lang="en-US" sz="2000" b="1" dirty="0">
                <a:solidFill>
                  <a:srgbClr val="FFFF00"/>
                </a:solidFill>
                <a:latin typeface="Nexa Extra Light" panose="00000200000000000000" pitchFamily="2" charset="0"/>
                <a:cs typeface="Poppins" pitchFamily="34" charset="-120"/>
              </a:rPr>
              <a:t>CAPACIDADES DA MÁQUINA</a:t>
            </a:r>
            <a:endParaRPr lang="en-US" sz="2000" b="1" dirty="0">
              <a:solidFill>
                <a:srgbClr val="FFFF00"/>
              </a:solidFill>
              <a:latin typeface="Nexa Extra Light" panose="00000200000000000000" pitchFamily="2" charset="0"/>
            </a:endParaRPr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E7882C4D-E3DB-723A-F191-BF79092E5D9E}"/>
              </a:ext>
            </a:extLst>
          </p:cNvPr>
          <p:cNvSpPr/>
          <p:nvPr/>
        </p:nvSpPr>
        <p:spPr>
          <a:xfrm>
            <a:off x="5810119" y="4685126"/>
            <a:ext cx="4587217" cy="1990776"/>
          </a:xfrm>
          <a:prstGeom prst="rect">
            <a:avLst/>
          </a:prstGeom>
          <a:solidFill>
            <a:schemeClr val="tx1">
              <a:alpha val="74000"/>
            </a:schemeClr>
          </a:solidFill>
          <a:ln/>
        </p:spPr>
        <p:txBody>
          <a:bodyPr wrap="square" rtlCol="0" anchor="t"/>
          <a:lstStyle/>
          <a:p>
            <a:pPr>
              <a:lnSpc>
                <a:spcPts val="2078"/>
              </a:lnSpc>
            </a:pP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Uma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janela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contexto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maior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significa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:</a:t>
            </a:r>
          </a:p>
          <a:p>
            <a:pPr marL="342900" indent="-342900">
              <a:lnSpc>
                <a:spcPts val="2078"/>
              </a:lnSpc>
              <a:buFontTx/>
              <a:buChar char="-"/>
            </a:pP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Maior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capacidade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interpretativa</a:t>
            </a:r>
            <a:endParaRPr lang="en-US" sz="2000" b="1" dirty="0">
              <a:solidFill>
                <a:srgbClr val="E5E0DF"/>
              </a:solidFill>
              <a:latin typeface="Nexa Extra Light" panose="00000200000000000000" pitchFamily="2" charset="0"/>
              <a:ea typeface="Roboto" pitchFamily="34" charset="-122"/>
              <a:cs typeface="Roboto" pitchFamily="34" charset="-120"/>
            </a:endParaRPr>
          </a:p>
          <a:p>
            <a:pPr marL="342900" indent="-342900">
              <a:lnSpc>
                <a:spcPts val="2078"/>
              </a:lnSpc>
              <a:buFontTx/>
              <a:buChar char="-"/>
            </a:pP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Maior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poder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análise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textos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longos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(com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limites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!)</a:t>
            </a:r>
          </a:p>
          <a:p>
            <a:pPr marL="342900" indent="-342900">
              <a:lnSpc>
                <a:spcPts val="2078"/>
              </a:lnSpc>
              <a:buFontTx/>
              <a:buChar char="-"/>
            </a:pP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Maior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consistência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em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conversas</a:t>
            </a:r>
          </a:p>
          <a:p>
            <a:pPr marL="342900" indent="-342900">
              <a:lnSpc>
                <a:spcPts val="2078"/>
              </a:lnSpc>
              <a:buFontTx/>
              <a:buChar char="-"/>
            </a:pP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Maior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dirigibilidade</a:t>
            </a:r>
            <a:endParaRPr lang="en-US" sz="2000" b="1" dirty="0">
              <a:latin typeface="Nexa Extra Light" panose="00000200000000000000" pitchFamily="2" charset="0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650023FD-1149-27E4-DF41-77DEBEB31A86}"/>
              </a:ext>
            </a:extLst>
          </p:cNvPr>
          <p:cNvSpPr/>
          <p:nvPr/>
        </p:nvSpPr>
        <p:spPr>
          <a:xfrm>
            <a:off x="5436331" y="4338026"/>
            <a:ext cx="324852" cy="348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Nexa Extra Light" panose="000002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557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BB526-5103-80FA-A13D-1AF921F00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5C75D86-89DC-B4B3-8B10-4D0E445EAED6}"/>
              </a:ext>
            </a:extLst>
          </p:cNvPr>
          <p:cNvSpPr txBox="1"/>
          <p:nvPr/>
        </p:nvSpPr>
        <p:spPr>
          <a:xfrm>
            <a:off x="365662" y="440797"/>
            <a:ext cx="74862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3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EVOLUÇÃO DA JANELA DE CONTEXTO</a:t>
            </a:r>
            <a:endParaRPr kumimoji="0" lang="pt-BR" sz="43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997DAB-4737-E9C8-B18E-889AAD79972E}"/>
              </a:ext>
            </a:extLst>
          </p:cNvPr>
          <p:cNvSpPr txBox="1"/>
          <p:nvPr/>
        </p:nvSpPr>
        <p:spPr>
          <a:xfrm>
            <a:off x="452810" y="6293450"/>
            <a:ext cx="1602233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4k – 32k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84739B-D7AA-E474-1BEB-D40D7F762354}"/>
              </a:ext>
            </a:extLst>
          </p:cNvPr>
          <p:cNvSpPr txBox="1"/>
          <p:nvPr/>
        </p:nvSpPr>
        <p:spPr>
          <a:xfrm>
            <a:off x="2907655" y="6293449"/>
            <a:ext cx="207519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128k – 200k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DC2C02A-5FF0-72C6-08FD-A75F5320BD9F}"/>
              </a:ext>
            </a:extLst>
          </p:cNvPr>
          <p:cNvSpPr txBox="1"/>
          <p:nvPr/>
        </p:nvSpPr>
        <p:spPr>
          <a:xfrm>
            <a:off x="5399881" y="6293448"/>
            <a:ext cx="207519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200k – 2M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A861A3-039F-8E1D-8BD5-CE960F69E96F}"/>
              </a:ext>
            </a:extLst>
          </p:cNvPr>
          <p:cNvSpPr txBox="1"/>
          <p:nvPr/>
        </p:nvSpPr>
        <p:spPr>
          <a:xfrm>
            <a:off x="7621305" y="1689227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MAIOR PODER COMPUTACIONAL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068918-71D5-871D-4D76-22990EDD0B65}"/>
              </a:ext>
            </a:extLst>
          </p:cNvPr>
          <p:cNvSpPr txBox="1"/>
          <p:nvPr/>
        </p:nvSpPr>
        <p:spPr>
          <a:xfrm>
            <a:off x="8002056" y="6293447"/>
            <a:ext cx="207519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{</a:t>
            </a:r>
            <a:r>
              <a:rPr lang="pt-BR" sz="24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xxx</a:t>
            </a:r>
            <a:r>
              <a:rPr lang="pt-BR" sz="24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}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8EE827-6416-2824-437B-4ECA1173756A}"/>
              </a:ext>
            </a:extLst>
          </p:cNvPr>
          <p:cNvSpPr txBox="1"/>
          <p:nvPr/>
        </p:nvSpPr>
        <p:spPr>
          <a:xfrm>
            <a:off x="7621305" y="2274282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ENGENHARIA DE PROMPT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65E0AE-DA13-9AD3-B3F7-92AB2F6601EC}"/>
              </a:ext>
            </a:extLst>
          </p:cNvPr>
          <p:cNvSpPr txBox="1"/>
          <p:nvPr/>
        </p:nvSpPr>
        <p:spPr>
          <a:xfrm>
            <a:off x="7621305" y="2843389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ENGENHARIA DE CONTEXTO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193934-2B76-91B6-FF74-A26C27DEB404}"/>
              </a:ext>
            </a:extLst>
          </p:cNvPr>
          <p:cNvSpPr txBox="1"/>
          <p:nvPr/>
        </p:nvSpPr>
        <p:spPr>
          <a:xfrm>
            <a:off x="7621305" y="3412496"/>
            <a:ext cx="224351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ARMAZENAMENTO E RECUPERAÇÃO (RAG)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19DD8B-9DD7-A723-FD96-A132A15D8325}"/>
              </a:ext>
            </a:extLst>
          </p:cNvPr>
          <p:cNvSpPr txBox="1"/>
          <p:nvPr/>
        </p:nvSpPr>
        <p:spPr>
          <a:xfrm>
            <a:off x="7621305" y="4079762"/>
            <a:ext cx="224351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MODELOS MULTI AGENTES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55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ED901-8C95-0C93-59B6-0681E8461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8069DA-1FEA-4487-E84B-D91F1E5940A3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C30107B-1259-761F-654D-F492470CC6E8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977BD2-B65E-BE63-16F5-25EEA51F63AB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01AA33C-2F80-2FE5-D275-A16ADDC0C5C2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BBE1BBE-2158-71E6-DB56-197A5ABDA591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A194978-BB90-69BE-A8CC-54FD2EB5984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0C2D049-3CEC-1FC0-896F-F57695E1FFAA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A544945-AFDF-1749-DAE1-7241FEED7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555" y="1272620"/>
            <a:ext cx="10254652" cy="515853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1856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304477" y="531520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A LÓGICA DO LLM</a:t>
            </a:r>
          </a:p>
        </p:txBody>
      </p:sp>
      <p:pic>
        <p:nvPicPr>
          <p:cNvPr id="47" name="Imagem 46" descr="Placa de computador&#10;&#10;O conteúdo gerado por IA pode estar incorreto.">
            <a:extLst>
              <a:ext uri="{FF2B5EF4-FFF2-40B4-BE49-F238E27FC236}">
                <a16:creationId xmlns:a16="http://schemas.microsoft.com/office/drawing/2014/main" id="{D3C25A8F-08E7-C5F7-1B54-6A28BF519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9908">
            <a:off x="6359338" y="2535510"/>
            <a:ext cx="4909523" cy="3273015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60DBBD-4453-445D-9D42-0C88DAE0D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2"/>
          <a:stretch>
            <a:fillRect/>
          </a:stretch>
        </p:blipFill>
        <p:spPr>
          <a:xfrm>
            <a:off x="3232405" y="2372189"/>
            <a:ext cx="4607824" cy="3599656"/>
          </a:xfrm>
          <a:prstGeom prst="rect">
            <a:avLst/>
          </a:prstGeom>
        </p:spPr>
      </p:pic>
      <p:pic>
        <p:nvPicPr>
          <p:cNvPr id="35" name="Imagem 34" descr="Texto&#10;&#10;O conteúdo gerado por IA pode estar incorreto.">
            <a:extLst>
              <a:ext uri="{FF2B5EF4-FFF2-40B4-BE49-F238E27FC236}">
                <a16:creationId xmlns:a16="http://schemas.microsoft.com/office/drawing/2014/main" id="{C495A556-D183-93A5-2182-81CB0B3AC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3238085"/>
            <a:ext cx="3009627" cy="200641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3412827" y="5907205"/>
            <a:ext cx="4246981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LARGE LANGUAGE MODEL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C8D0B3-CBE6-B22A-9055-02B4A6779DDE}"/>
              </a:ext>
            </a:extLst>
          </p:cNvPr>
          <p:cNvSpPr txBox="1"/>
          <p:nvPr/>
        </p:nvSpPr>
        <p:spPr>
          <a:xfrm>
            <a:off x="101164" y="6168122"/>
            <a:ext cx="3416895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Pouca informação = pouco contexto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Excesso de informação = degradação e distração (metáfora do mochileiro)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9CA5FC-EC6C-23EF-E2D3-BD4A97014E3B}"/>
              </a:ext>
            </a:extLst>
          </p:cNvPr>
          <p:cNvSpPr txBox="1"/>
          <p:nvPr/>
        </p:nvSpPr>
        <p:spPr>
          <a:xfrm>
            <a:off x="481759" y="5080834"/>
            <a:ext cx="2727455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Os </a:t>
            </a:r>
            <a:r>
              <a:rPr lang="pt-BR" sz="1400" b="1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LLMs</a:t>
            </a:r>
            <a:r>
              <a:rPr lang="pt-BR" sz="1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 “pensam” através de tokens. Inputs nobres; outputs nobres.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191B4B-C51C-CE4F-A996-0C830C1C641B}"/>
              </a:ext>
            </a:extLst>
          </p:cNvPr>
          <p:cNvSpPr txBox="1"/>
          <p:nvPr/>
        </p:nvSpPr>
        <p:spPr>
          <a:xfrm>
            <a:off x="6343070" y="1383651"/>
            <a:ext cx="3012022" cy="95410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Cada conversa é uma nova janela de contexto.</a:t>
            </a:r>
            <a:r>
              <a:rPr kumimoji="0" lang="pt-BR" sz="1400" b="1" i="0" u="none" strike="noStrike" kern="1200" cap="none" spc="0" normalizeH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A máquina não lembra das conversas passadas*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466AF-37CF-3936-02B6-094A16B9C352}"/>
              </a:ext>
            </a:extLst>
          </p:cNvPr>
          <p:cNvSpPr txBox="1"/>
          <p:nvPr/>
        </p:nvSpPr>
        <p:spPr>
          <a:xfrm>
            <a:off x="7523505" y="2656469"/>
            <a:ext cx="3012022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A</a:t>
            </a:r>
            <a:r>
              <a:rPr kumimoji="0" lang="pt-BR" sz="1400" b="1" i="0" u="none" strike="noStrike" kern="1200" cap="none" spc="0" normalizeH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resposta da máquina entra no contexto e influencia as próximas resposta na mesma conversa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8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4" grpId="0" animBg="1"/>
      <p:bldP spid="14" grpId="1" animBg="1"/>
      <p:bldP spid="13" grpId="0" animBg="1"/>
      <p:bldP spid="13" grpId="1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8FB267-01BF-A038-4C8B-13FAF61A0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F67162D-22E8-E27D-7022-7549EBC2CD3B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F964403-8EA4-4695-1BE1-E083D53F3492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60027A-DB3E-1AEC-3803-6E17016FC7FC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8E4194A-E692-5B4E-11E6-035A178618E7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72214D1-3764-F4E4-C4BF-6CC0041CB046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4B5C6D-799A-9059-2E28-838992B1F53A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E56C054-1216-516D-6DBB-7D4AAC1AF173}"/>
              </a:ext>
            </a:extLst>
          </p:cNvPr>
          <p:cNvSpPr txBox="1"/>
          <p:nvPr/>
        </p:nvSpPr>
        <p:spPr>
          <a:xfrm>
            <a:off x="1365194" y="4939528"/>
            <a:ext cx="7633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Vamos colocar a mão na massa...</a:t>
            </a:r>
            <a:endParaRPr kumimoji="0" lang="pt-B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342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570454" y="501539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SÍNTESE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560603" y="1500277"/>
            <a:ext cx="7835252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FFF4E4"/>
                </a:solidFill>
                <a:latin typeface="Nexa Extra Light" panose="00000200000000000000" pitchFamily="2" charset="0"/>
              </a:rPr>
              <a:t>JANELA DE CONTEXTO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E3546C-F080-5A97-5D43-8F2F0B924A1D}"/>
              </a:ext>
            </a:extLst>
          </p:cNvPr>
          <p:cNvSpPr txBox="1"/>
          <p:nvPr/>
        </p:nvSpPr>
        <p:spPr>
          <a:xfrm>
            <a:off x="560603" y="2125973"/>
            <a:ext cx="9552194" cy="83099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É a quantidade máxima de informação que um LLM consegue “ver” e processar de uma só vez para gerar sua resposta.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D0F161-B020-79FF-E50E-0810FC4CDFD0}"/>
              </a:ext>
            </a:extLst>
          </p:cNvPr>
          <p:cNvSpPr txBox="1"/>
          <p:nvPr/>
        </p:nvSpPr>
        <p:spPr>
          <a:xfrm>
            <a:off x="570454" y="3320622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FFF4E4"/>
                </a:solidFill>
                <a:latin typeface="Nexa Extra Light" panose="00000200000000000000" pitchFamily="2" charset="0"/>
              </a:rPr>
              <a:t>NOVA CONVERSA – NOVO CONTEXTO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F036AF-18C2-FC4A-50E3-40CDBD32EDA7}"/>
              </a:ext>
            </a:extLst>
          </p:cNvPr>
          <p:cNvSpPr txBox="1"/>
          <p:nvPr/>
        </p:nvSpPr>
        <p:spPr>
          <a:xfrm>
            <a:off x="595590" y="3969258"/>
            <a:ext cx="955219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Em seu modo tradicional, o LLM não lembra das conversas passadas. Cada conversa inaugura uma nova janela de contexto, como se fosse uma conversa com outra pessoa.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08F714-2F39-4AD7-B143-9874BBD14F84}"/>
              </a:ext>
            </a:extLst>
          </p:cNvPr>
          <p:cNvSpPr txBox="1"/>
          <p:nvPr/>
        </p:nvSpPr>
        <p:spPr>
          <a:xfrm>
            <a:off x="595590" y="5316148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IMPLICAÇÕES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D38CDB-1692-8F38-6C06-E84CC5F833BA}"/>
              </a:ext>
            </a:extLst>
          </p:cNvPr>
          <p:cNvSpPr txBox="1"/>
          <p:nvPr/>
        </p:nvSpPr>
        <p:spPr>
          <a:xfrm>
            <a:off x="595590" y="5757936"/>
            <a:ext cx="955219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O segredo para usar bem os </a:t>
            </a:r>
            <a:r>
              <a:rPr lang="pt-BR" sz="24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LLMs</a:t>
            </a: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é dominar a camada de conteúdo (engenharia de contexto). Para isso, é fundamental saber de onde a máquina tira as informações. 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21731</TotalTime>
  <Words>376</Words>
  <Application>Microsoft Office PowerPoint</Application>
  <PresentationFormat>Personalizar</PresentationFormat>
  <Paragraphs>50</Paragraphs>
  <Slides>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Neue Haas Grotesk Text Pro</vt:lpstr>
      <vt:lpstr>Arial</vt:lpstr>
      <vt:lpstr>Aptos Display</vt:lpstr>
      <vt:lpstr>Aptos</vt:lpstr>
      <vt:lpstr>Nexa Extra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240</cp:revision>
  <dcterms:created xsi:type="dcterms:W3CDTF">2025-06-19T13:51:07Z</dcterms:created>
  <dcterms:modified xsi:type="dcterms:W3CDTF">2025-10-14T12:29:55Z</dcterms:modified>
</cp:coreProperties>
</file>